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55bf0e522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55bf0e52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657be2f01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657be2f01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57be2f01a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57be2f01a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57be2f01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57be2f01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57be2f01a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57be2f01a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57be2f01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57be2f01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657be2f01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657be2f01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57be2f01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57be2f01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57be2f01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57be2f01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585f258e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585f258e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55bf0e522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55bf0e522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5878eef9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5878eef9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657be2f01a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657be2f01a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6585f258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6585f258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657be2f01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657be2f01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57be2f01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657be2f01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57be2f01a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57be2f01a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655bf0e522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655bf0e522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55bf0e52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55bf0e52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655bf0e52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655bf0e52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655bf0e522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655bf0e522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55bf0e522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55bf0e522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55bf0e522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55bf0e522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55bf0e522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655bf0e522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gif"/><Relationship Id="rId4" Type="http://schemas.openxmlformats.org/officeDocument/2006/relationships/image" Target="../media/image2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2.gif"/><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2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25.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cs231n.github.io/" TargetMode="External"/><Relationship Id="rId4" Type="http://schemas.openxmlformats.org/officeDocument/2006/relationships/hyperlink" Target="http://neuralnetworksanddeeplearning.com/" TargetMode="External"/><Relationship Id="rId5" Type="http://schemas.openxmlformats.org/officeDocument/2006/relationships/hyperlink" Target="http://www.deeplearningbook.org/" TargetMode="External"/><Relationship Id="rId6" Type="http://schemas.openxmlformats.org/officeDocument/2006/relationships/hyperlink" Target="https://www.amazon.com/Deep-Learning-Python-Francois-Chollet/dp/1617294438" TargetMode="External"/><Relationship Id="rId7" Type="http://schemas.openxmlformats.org/officeDocument/2006/relationships/hyperlink" Target="https://www.youtube.com/watch?v=aircAruvnKk&amp;list=PLZHQObOWTQDNU6R1_67000Dx_ZCJB-3p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8.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419"/>
              <a:t>Introducción al Aprendizaje Automático</a:t>
            </a:r>
            <a:endParaRPr/>
          </a:p>
        </p:txBody>
      </p:sp>
      <p:sp>
        <p:nvSpPr>
          <p:cNvPr id="55" name="Google Shape;55;p13"/>
          <p:cNvSpPr txBox="1"/>
          <p:nvPr>
            <p:ph idx="1" type="subTitle"/>
          </p:nvPr>
        </p:nvSpPr>
        <p:spPr>
          <a:xfrm>
            <a:off x="623400" y="4350900"/>
            <a:ext cx="8520600" cy="792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s-419"/>
              <a:t>Octubre 2019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Porqué Deep Learning ahora?</a:t>
            </a:r>
            <a:endParaRPr sz="4000"/>
          </a:p>
        </p:txBody>
      </p:sp>
      <p:pic>
        <p:nvPicPr>
          <p:cNvPr id="120" name="Google Shape;120;p22"/>
          <p:cNvPicPr preferRelativeResize="0"/>
          <p:nvPr/>
        </p:nvPicPr>
        <p:blipFill>
          <a:blip r:embed="rId3">
            <a:alphaModFix/>
          </a:blip>
          <a:stretch>
            <a:fillRect/>
          </a:stretch>
        </p:blipFill>
        <p:spPr>
          <a:xfrm>
            <a:off x="145100" y="2103075"/>
            <a:ext cx="3314700" cy="1924050"/>
          </a:xfrm>
          <a:prstGeom prst="rect">
            <a:avLst/>
          </a:prstGeom>
          <a:noFill/>
          <a:ln>
            <a:noFill/>
          </a:ln>
        </p:spPr>
      </p:pic>
      <p:pic>
        <p:nvPicPr>
          <p:cNvPr id="121" name="Google Shape;121;p22"/>
          <p:cNvPicPr preferRelativeResize="0"/>
          <p:nvPr/>
        </p:nvPicPr>
        <p:blipFill rotWithShape="1">
          <a:blip r:embed="rId4">
            <a:alphaModFix/>
          </a:blip>
          <a:srcRect b="19586" l="0" r="0" t="17898"/>
          <a:stretch/>
        </p:blipFill>
        <p:spPr>
          <a:xfrm>
            <a:off x="3612200" y="2184525"/>
            <a:ext cx="5379401" cy="189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ph type="ctrTitle"/>
          </p:nvPr>
        </p:nvSpPr>
        <p:spPr>
          <a:xfrm>
            <a:off x="311700" y="1540950"/>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Ahora sí, Redes Neuronales!</a:t>
            </a:r>
            <a:endParaRPr sz="4000"/>
          </a:p>
        </p:txBody>
      </p:sp>
      <p:pic>
        <p:nvPicPr>
          <p:cNvPr id="127" name="Google Shape;127;p23"/>
          <p:cNvPicPr preferRelativeResize="0"/>
          <p:nvPr/>
        </p:nvPicPr>
        <p:blipFill>
          <a:blip r:embed="rId3">
            <a:alphaModFix/>
          </a:blip>
          <a:stretch>
            <a:fillRect/>
          </a:stretch>
        </p:blipFill>
        <p:spPr>
          <a:xfrm>
            <a:off x="5406375" y="3039350"/>
            <a:ext cx="3737625" cy="2104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Perceptron</a:t>
            </a:r>
            <a:endParaRPr sz="4000"/>
          </a:p>
        </p:txBody>
      </p:sp>
      <p:pic>
        <p:nvPicPr>
          <p:cNvPr id="133" name="Google Shape;133;p24"/>
          <p:cNvPicPr preferRelativeResize="0"/>
          <p:nvPr/>
        </p:nvPicPr>
        <p:blipFill>
          <a:blip r:embed="rId3">
            <a:alphaModFix/>
          </a:blip>
          <a:stretch>
            <a:fillRect/>
          </a:stretch>
        </p:blipFill>
        <p:spPr>
          <a:xfrm>
            <a:off x="2162713" y="1942350"/>
            <a:ext cx="4818575" cy="2455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Neurona Artificial</a:t>
            </a:r>
            <a:endParaRPr sz="4000"/>
          </a:p>
        </p:txBody>
      </p:sp>
      <p:pic>
        <p:nvPicPr>
          <p:cNvPr id="139" name="Google Shape;139;p25"/>
          <p:cNvPicPr preferRelativeResize="0"/>
          <p:nvPr/>
        </p:nvPicPr>
        <p:blipFill>
          <a:blip r:embed="rId3">
            <a:alphaModFix/>
          </a:blip>
          <a:stretch>
            <a:fillRect/>
          </a:stretch>
        </p:blipFill>
        <p:spPr>
          <a:xfrm>
            <a:off x="1962700" y="2000775"/>
            <a:ext cx="4419600" cy="25216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6"/>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Funciones de Activación</a:t>
            </a:r>
            <a:endParaRPr sz="4000"/>
          </a:p>
        </p:txBody>
      </p:sp>
      <p:pic>
        <p:nvPicPr>
          <p:cNvPr id="145" name="Google Shape;145;p26"/>
          <p:cNvPicPr preferRelativeResize="0"/>
          <p:nvPr/>
        </p:nvPicPr>
        <p:blipFill rotWithShape="1">
          <a:blip r:embed="rId3">
            <a:alphaModFix/>
          </a:blip>
          <a:srcRect b="0" l="0" r="52093" t="0"/>
          <a:stretch/>
        </p:blipFill>
        <p:spPr>
          <a:xfrm>
            <a:off x="2701125" y="1795175"/>
            <a:ext cx="3741751" cy="3348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7"/>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Perceptrón</a:t>
            </a:r>
            <a:r>
              <a:rPr lang="es-419" sz="4000"/>
              <a:t> Multicapa (MLP)</a:t>
            </a:r>
            <a:endParaRPr sz="4000"/>
          </a:p>
        </p:txBody>
      </p:sp>
      <p:pic>
        <p:nvPicPr>
          <p:cNvPr id="151" name="Google Shape;151;p27"/>
          <p:cNvPicPr preferRelativeResize="0"/>
          <p:nvPr/>
        </p:nvPicPr>
        <p:blipFill>
          <a:blip r:embed="rId3">
            <a:alphaModFix/>
          </a:blip>
          <a:stretch>
            <a:fillRect/>
          </a:stretch>
        </p:blipFill>
        <p:spPr>
          <a:xfrm>
            <a:off x="311699" y="2457299"/>
            <a:ext cx="4029377" cy="2268400"/>
          </a:xfrm>
          <a:prstGeom prst="rect">
            <a:avLst/>
          </a:prstGeom>
          <a:noFill/>
          <a:ln>
            <a:noFill/>
          </a:ln>
        </p:spPr>
      </p:pic>
      <p:pic>
        <p:nvPicPr>
          <p:cNvPr id="152" name="Google Shape;152;p27"/>
          <p:cNvPicPr preferRelativeResize="0"/>
          <p:nvPr/>
        </p:nvPicPr>
        <p:blipFill>
          <a:blip r:embed="rId4">
            <a:alphaModFix/>
          </a:blip>
          <a:stretch>
            <a:fillRect/>
          </a:stretch>
        </p:blipFill>
        <p:spPr>
          <a:xfrm>
            <a:off x="4720150" y="2458238"/>
            <a:ext cx="4029374" cy="2266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8"/>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Cómo</a:t>
            </a:r>
            <a:r>
              <a:rPr lang="es-419" sz="4000"/>
              <a:t> aprende la red?</a:t>
            </a:r>
            <a:endParaRPr sz="4000"/>
          </a:p>
        </p:txBody>
      </p:sp>
      <p:pic>
        <p:nvPicPr>
          <p:cNvPr id="158" name="Google Shape;158;p28"/>
          <p:cNvPicPr preferRelativeResize="0"/>
          <p:nvPr/>
        </p:nvPicPr>
        <p:blipFill>
          <a:blip r:embed="rId3">
            <a:alphaModFix/>
          </a:blip>
          <a:stretch>
            <a:fillRect/>
          </a:stretch>
        </p:blipFill>
        <p:spPr>
          <a:xfrm>
            <a:off x="2000250" y="2088425"/>
            <a:ext cx="5143500" cy="23812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9"/>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Función Costo</a:t>
            </a:r>
            <a:endParaRPr sz="4000"/>
          </a:p>
        </p:txBody>
      </p:sp>
      <p:pic>
        <p:nvPicPr>
          <p:cNvPr id="164" name="Google Shape;164;p29"/>
          <p:cNvPicPr preferRelativeResize="0"/>
          <p:nvPr/>
        </p:nvPicPr>
        <p:blipFill>
          <a:blip r:embed="rId3">
            <a:alphaModFix/>
          </a:blip>
          <a:stretch>
            <a:fillRect/>
          </a:stretch>
        </p:blipFill>
        <p:spPr>
          <a:xfrm>
            <a:off x="4622000" y="1759675"/>
            <a:ext cx="4522000" cy="2543625"/>
          </a:xfrm>
          <a:prstGeom prst="rect">
            <a:avLst/>
          </a:prstGeom>
          <a:noFill/>
          <a:ln>
            <a:noFill/>
          </a:ln>
        </p:spPr>
      </p:pic>
      <p:pic>
        <p:nvPicPr>
          <p:cNvPr id="165" name="Google Shape;165;p29"/>
          <p:cNvPicPr preferRelativeResize="0"/>
          <p:nvPr/>
        </p:nvPicPr>
        <p:blipFill>
          <a:blip r:embed="rId4">
            <a:alphaModFix/>
          </a:blip>
          <a:stretch>
            <a:fillRect/>
          </a:stretch>
        </p:blipFill>
        <p:spPr>
          <a:xfrm>
            <a:off x="423749" y="2389875"/>
            <a:ext cx="3897173" cy="128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0"/>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Gradiente Descendente</a:t>
            </a:r>
            <a:endParaRPr sz="4000"/>
          </a:p>
        </p:txBody>
      </p:sp>
      <p:pic>
        <p:nvPicPr>
          <p:cNvPr id="171" name="Google Shape;171;p30"/>
          <p:cNvPicPr preferRelativeResize="0"/>
          <p:nvPr/>
        </p:nvPicPr>
        <p:blipFill>
          <a:blip r:embed="rId3">
            <a:alphaModFix/>
          </a:blip>
          <a:stretch>
            <a:fillRect/>
          </a:stretch>
        </p:blipFill>
        <p:spPr>
          <a:xfrm>
            <a:off x="311700" y="1899625"/>
            <a:ext cx="4381924" cy="2374451"/>
          </a:xfrm>
          <a:prstGeom prst="rect">
            <a:avLst/>
          </a:prstGeom>
          <a:noFill/>
          <a:ln>
            <a:noFill/>
          </a:ln>
        </p:spPr>
      </p:pic>
      <p:pic>
        <p:nvPicPr>
          <p:cNvPr id="172" name="Google Shape;172;p30"/>
          <p:cNvPicPr preferRelativeResize="0"/>
          <p:nvPr/>
        </p:nvPicPr>
        <p:blipFill>
          <a:blip r:embed="rId4">
            <a:alphaModFix/>
          </a:blip>
          <a:stretch>
            <a:fillRect/>
          </a:stretch>
        </p:blipFill>
        <p:spPr>
          <a:xfrm>
            <a:off x="5033900" y="2004625"/>
            <a:ext cx="3847901" cy="2164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1"/>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Gradiente Descendente</a:t>
            </a:r>
            <a:endParaRPr sz="4000"/>
          </a:p>
        </p:txBody>
      </p:sp>
      <p:pic>
        <p:nvPicPr>
          <p:cNvPr id="178" name="Google Shape;178;p31"/>
          <p:cNvPicPr preferRelativeResize="0"/>
          <p:nvPr/>
        </p:nvPicPr>
        <p:blipFill rotWithShape="1">
          <a:blip r:embed="rId3">
            <a:alphaModFix/>
          </a:blip>
          <a:srcRect b="46018" l="11628" r="71428" t="40117"/>
          <a:stretch/>
        </p:blipFill>
        <p:spPr>
          <a:xfrm>
            <a:off x="727100" y="2523800"/>
            <a:ext cx="2867525" cy="1322775"/>
          </a:xfrm>
          <a:prstGeom prst="rect">
            <a:avLst/>
          </a:prstGeom>
          <a:noFill/>
          <a:ln>
            <a:noFill/>
          </a:ln>
        </p:spPr>
      </p:pic>
      <p:pic>
        <p:nvPicPr>
          <p:cNvPr id="179" name="Google Shape;179;p31"/>
          <p:cNvPicPr preferRelativeResize="0"/>
          <p:nvPr/>
        </p:nvPicPr>
        <p:blipFill>
          <a:blip r:embed="rId4">
            <a:alphaModFix/>
          </a:blip>
          <a:stretch>
            <a:fillRect/>
          </a:stretch>
        </p:blipFill>
        <p:spPr>
          <a:xfrm>
            <a:off x="4444575" y="1884563"/>
            <a:ext cx="4387725" cy="2469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Inteligencia Artificial</a:t>
            </a:r>
            <a:endParaRPr sz="4000"/>
          </a:p>
        </p:txBody>
      </p:sp>
      <p:pic>
        <p:nvPicPr>
          <p:cNvPr id="61" name="Google Shape;61;p14"/>
          <p:cNvPicPr preferRelativeResize="0"/>
          <p:nvPr/>
        </p:nvPicPr>
        <p:blipFill>
          <a:blip r:embed="rId3">
            <a:alphaModFix/>
          </a:blip>
          <a:stretch>
            <a:fillRect/>
          </a:stretch>
        </p:blipFill>
        <p:spPr>
          <a:xfrm>
            <a:off x="2434288" y="1701225"/>
            <a:ext cx="4275435" cy="3348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Learning Rate</a:t>
            </a:r>
            <a:endParaRPr sz="4000"/>
          </a:p>
        </p:txBody>
      </p:sp>
      <p:pic>
        <p:nvPicPr>
          <p:cNvPr id="185" name="Google Shape;185;p32"/>
          <p:cNvPicPr preferRelativeResize="0"/>
          <p:nvPr/>
        </p:nvPicPr>
        <p:blipFill>
          <a:blip r:embed="rId3">
            <a:alphaModFix/>
          </a:blip>
          <a:stretch>
            <a:fillRect/>
          </a:stretch>
        </p:blipFill>
        <p:spPr>
          <a:xfrm>
            <a:off x="2079813" y="1901350"/>
            <a:ext cx="4984375" cy="248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3"/>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Backpropagation</a:t>
            </a:r>
            <a:endParaRPr sz="4000"/>
          </a:p>
        </p:txBody>
      </p:sp>
      <p:pic>
        <p:nvPicPr>
          <p:cNvPr id="191" name="Google Shape;191;p33"/>
          <p:cNvPicPr preferRelativeResize="0"/>
          <p:nvPr/>
        </p:nvPicPr>
        <p:blipFill rotWithShape="1">
          <a:blip r:embed="rId3">
            <a:alphaModFix/>
          </a:blip>
          <a:srcRect b="32980" l="0" r="0" t="0"/>
          <a:stretch/>
        </p:blipFill>
        <p:spPr>
          <a:xfrm>
            <a:off x="2445375" y="1927650"/>
            <a:ext cx="4253274" cy="28505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34"/>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Backpropagation</a:t>
            </a:r>
            <a:endParaRPr sz="4000"/>
          </a:p>
        </p:txBody>
      </p:sp>
      <p:pic>
        <p:nvPicPr>
          <p:cNvPr id="197" name="Google Shape;197;p34"/>
          <p:cNvPicPr preferRelativeResize="0"/>
          <p:nvPr/>
        </p:nvPicPr>
        <p:blipFill>
          <a:blip r:embed="rId3">
            <a:alphaModFix/>
          </a:blip>
          <a:stretch>
            <a:fillRect/>
          </a:stretch>
        </p:blipFill>
        <p:spPr>
          <a:xfrm>
            <a:off x="2025538" y="1872125"/>
            <a:ext cx="5092925" cy="28622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5"/>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Resumen</a:t>
            </a:r>
            <a:endParaRPr sz="4000"/>
          </a:p>
        </p:txBody>
      </p:sp>
      <p:pic>
        <p:nvPicPr>
          <p:cNvPr id="203" name="Google Shape;203;p35"/>
          <p:cNvPicPr preferRelativeResize="0"/>
          <p:nvPr/>
        </p:nvPicPr>
        <p:blipFill>
          <a:blip r:embed="rId3">
            <a:alphaModFix/>
          </a:blip>
          <a:stretch>
            <a:fillRect/>
          </a:stretch>
        </p:blipFill>
        <p:spPr>
          <a:xfrm>
            <a:off x="624113" y="1562425"/>
            <a:ext cx="7895774" cy="33483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6"/>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Bibliografía</a:t>
            </a:r>
            <a:endParaRPr sz="4000"/>
          </a:p>
        </p:txBody>
      </p:sp>
      <p:sp>
        <p:nvSpPr>
          <p:cNvPr id="209" name="Google Shape;209;p36"/>
          <p:cNvSpPr txBox="1"/>
          <p:nvPr/>
        </p:nvSpPr>
        <p:spPr>
          <a:xfrm>
            <a:off x="518725" y="1629250"/>
            <a:ext cx="8657700" cy="30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rPr>
              <a:t>Taller Aprendizaje Profundo para el Análisis de Imágenes Biomédicas, dictado por Doctor Enzo Ferrante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CS231n: Convolutional Neural Networks for Visual Recognition. </a:t>
            </a:r>
            <a:r>
              <a:rPr lang="es-419" sz="1100" u="sng">
                <a:solidFill>
                  <a:schemeClr val="hlink"/>
                </a:solidFill>
                <a:hlinkClick r:id="rId3"/>
              </a:rPr>
              <a:t>http://cs231n.github.io/</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Neural Networks and Deep Learning. </a:t>
            </a:r>
            <a:r>
              <a:rPr lang="es-419" sz="1100" u="sng">
                <a:solidFill>
                  <a:schemeClr val="hlink"/>
                </a:solidFill>
                <a:hlinkClick r:id="rId4"/>
              </a:rPr>
              <a:t>http://neuralnetworksanddeeplearning.com/</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Deep Learning book. </a:t>
            </a:r>
            <a:r>
              <a:rPr lang="es-419" sz="1100" u="sng">
                <a:solidFill>
                  <a:schemeClr val="hlink"/>
                </a:solidFill>
                <a:hlinkClick r:id="rId5"/>
              </a:rPr>
              <a:t>http://www.deeplearningbook.org/</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Deep Learning with Python. </a:t>
            </a:r>
            <a:r>
              <a:rPr lang="es-419" sz="1100" u="sng">
                <a:solidFill>
                  <a:schemeClr val="hlink"/>
                </a:solidFill>
                <a:hlinkClick r:id="rId6"/>
              </a:rPr>
              <a:t>https://www.amazon.com/Deep-Learning-Python-Francois-Chollet/dp/1617294438</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solidFill>
                  <a:schemeClr val="dk1"/>
                </a:solidFill>
              </a:rPr>
              <a:t>Neural Networks.</a:t>
            </a:r>
            <a:r>
              <a:rPr lang="es-419"/>
              <a:t> </a:t>
            </a:r>
            <a:r>
              <a:rPr lang="es-419" sz="1100" u="sng">
                <a:solidFill>
                  <a:schemeClr val="hlink"/>
                </a:solidFill>
                <a:hlinkClick r:id="rId7"/>
              </a:rPr>
              <a:t>https://www.youtube.com/watch?v=aircAruvnKk&amp;list=PLZHQObOWTQDNU6R1_67000Dx_ZCJB-3pi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37"/>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Práctico</a:t>
            </a:r>
            <a:r>
              <a:rPr lang="es-419" sz="4000"/>
              <a:t>!</a:t>
            </a:r>
            <a:endParaRPr sz="4000"/>
          </a:p>
        </p:txBody>
      </p:sp>
      <p:pic>
        <p:nvPicPr>
          <p:cNvPr id="215" name="Google Shape;215;p37"/>
          <p:cNvPicPr preferRelativeResize="0"/>
          <p:nvPr/>
        </p:nvPicPr>
        <p:blipFill>
          <a:blip r:embed="rId3">
            <a:alphaModFix/>
          </a:blip>
          <a:stretch>
            <a:fillRect/>
          </a:stretch>
        </p:blipFill>
        <p:spPr>
          <a:xfrm>
            <a:off x="2897838" y="1606225"/>
            <a:ext cx="3348325" cy="3348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Inteligencia Artificial</a:t>
            </a:r>
            <a:endParaRPr sz="4000"/>
          </a:p>
        </p:txBody>
      </p:sp>
      <p:sp>
        <p:nvSpPr>
          <p:cNvPr id="67" name="Google Shape;67;p15"/>
          <p:cNvSpPr txBox="1"/>
          <p:nvPr/>
        </p:nvSpPr>
        <p:spPr>
          <a:xfrm>
            <a:off x="540650" y="1636575"/>
            <a:ext cx="8043900" cy="28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t>Definición según la RAE: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a:t>
            </a:r>
            <a:r>
              <a:rPr lang="es-419">
                <a:solidFill>
                  <a:schemeClr val="dk1"/>
                </a:solidFill>
              </a:rPr>
              <a:t>Disciplina científica que se ocupa de crear programas informáticos que ejecutan operaciones comparables a las que realiza la mente humana, como el aprendizaje o el razonamiento lógico.</a:t>
            </a:r>
            <a:r>
              <a:rPr lang="es-419"/>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8" name="Google Shape;68;p15"/>
          <p:cNvPicPr preferRelativeResize="0"/>
          <p:nvPr/>
        </p:nvPicPr>
        <p:blipFill>
          <a:blip r:embed="rId3">
            <a:alphaModFix/>
          </a:blip>
          <a:stretch>
            <a:fillRect/>
          </a:stretch>
        </p:blipFill>
        <p:spPr>
          <a:xfrm>
            <a:off x="5221750" y="3348294"/>
            <a:ext cx="3922249" cy="1795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Aprendizaje Automático</a:t>
            </a:r>
            <a:endParaRPr sz="4000"/>
          </a:p>
        </p:txBody>
      </p:sp>
      <p:sp>
        <p:nvSpPr>
          <p:cNvPr id="74" name="Google Shape;74;p16"/>
          <p:cNvSpPr txBox="1"/>
          <p:nvPr/>
        </p:nvSpPr>
        <p:spPr>
          <a:xfrm>
            <a:off x="540650" y="1636575"/>
            <a:ext cx="8043900" cy="283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t>El estudio y construcción de algoritmos que pueden aprender de</a:t>
            </a:r>
            <a:endParaRPr/>
          </a:p>
          <a:p>
            <a:pPr indent="0" lvl="0" marL="0" rtl="0" algn="l">
              <a:spcBef>
                <a:spcPts val="0"/>
              </a:spcBef>
              <a:spcAft>
                <a:spcPts val="0"/>
              </a:spcAft>
              <a:buNone/>
            </a:pPr>
            <a:r>
              <a:rPr lang="es-419"/>
              <a:t>y hacer predicciones sobre datos.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5" name="Google Shape;75;p16"/>
          <p:cNvPicPr preferRelativeResize="0"/>
          <p:nvPr/>
        </p:nvPicPr>
        <p:blipFill>
          <a:blip r:embed="rId3">
            <a:alphaModFix/>
          </a:blip>
          <a:stretch>
            <a:fillRect/>
          </a:stretch>
        </p:blipFill>
        <p:spPr>
          <a:xfrm>
            <a:off x="5655950" y="3184551"/>
            <a:ext cx="3488050" cy="19589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7"/>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Aprendizaje Profundo</a:t>
            </a:r>
            <a:endParaRPr sz="4000"/>
          </a:p>
        </p:txBody>
      </p:sp>
      <p:sp>
        <p:nvSpPr>
          <p:cNvPr id="81" name="Google Shape;81;p17"/>
          <p:cNvSpPr txBox="1"/>
          <p:nvPr/>
        </p:nvSpPr>
        <p:spPr>
          <a:xfrm>
            <a:off x="540650" y="1636575"/>
            <a:ext cx="5932500" cy="28347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419"/>
              <a:t>Los modelos basados en deep learning son capaces de aprender representaciones de los datos de entrenamiento en múltiples niveles de abstracción (capas), componiendo módulos simples que sucesivamente transforman dichas representaciones en otras con mayor nivel de abstracción.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2" name="Google Shape;82;p17"/>
          <p:cNvPicPr preferRelativeResize="0"/>
          <p:nvPr/>
        </p:nvPicPr>
        <p:blipFill>
          <a:blip r:embed="rId3">
            <a:alphaModFix/>
          </a:blip>
          <a:stretch>
            <a:fillRect/>
          </a:stretch>
        </p:blipFill>
        <p:spPr>
          <a:xfrm>
            <a:off x="6319775" y="2771875"/>
            <a:ext cx="2824226" cy="2371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sp>
        <p:nvSpPr>
          <p:cNvPr id="87" name="Google Shape;87;p18"/>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Machine Learning</a:t>
            </a:r>
            <a:endParaRPr sz="4000"/>
          </a:p>
        </p:txBody>
      </p:sp>
      <p:pic>
        <p:nvPicPr>
          <p:cNvPr id="88" name="Google Shape;88;p18"/>
          <p:cNvPicPr preferRelativeResize="0"/>
          <p:nvPr/>
        </p:nvPicPr>
        <p:blipFill>
          <a:blip r:embed="rId3">
            <a:alphaModFix/>
          </a:blip>
          <a:stretch>
            <a:fillRect/>
          </a:stretch>
        </p:blipFill>
        <p:spPr>
          <a:xfrm>
            <a:off x="2319450" y="1490375"/>
            <a:ext cx="5109286" cy="3653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Aprendizaje Supervisado</a:t>
            </a:r>
            <a:endParaRPr sz="4000"/>
          </a:p>
        </p:txBody>
      </p:sp>
      <p:sp>
        <p:nvSpPr>
          <p:cNvPr id="94" name="Google Shape;94;p19"/>
          <p:cNvSpPr txBox="1"/>
          <p:nvPr/>
        </p:nvSpPr>
        <p:spPr>
          <a:xfrm>
            <a:off x="540650" y="1636575"/>
            <a:ext cx="35289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t>Para entrenar mi modelo necesito: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95" name="Google Shape;95;p19"/>
          <p:cNvPicPr preferRelativeResize="0"/>
          <p:nvPr/>
        </p:nvPicPr>
        <p:blipFill>
          <a:blip r:embed="rId3">
            <a:alphaModFix/>
          </a:blip>
          <a:stretch>
            <a:fillRect/>
          </a:stretch>
        </p:blipFill>
        <p:spPr>
          <a:xfrm>
            <a:off x="1889197" y="2299575"/>
            <a:ext cx="1632350" cy="1684075"/>
          </a:xfrm>
          <a:prstGeom prst="rect">
            <a:avLst/>
          </a:prstGeom>
          <a:noFill/>
          <a:ln>
            <a:noFill/>
          </a:ln>
        </p:spPr>
      </p:pic>
      <p:sp>
        <p:nvSpPr>
          <p:cNvPr id="96" name="Google Shape;96;p19"/>
          <p:cNvSpPr txBox="1"/>
          <p:nvPr/>
        </p:nvSpPr>
        <p:spPr>
          <a:xfrm>
            <a:off x="926325" y="3983650"/>
            <a:ext cx="3528900" cy="4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t>Imágenes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7" name="Google Shape;97;p19"/>
          <p:cNvSpPr txBox="1"/>
          <p:nvPr/>
        </p:nvSpPr>
        <p:spPr>
          <a:xfrm>
            <a:off x="4600300" y="3983650"/>
            <a:ext cx="3528900" cy="4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a:t>Labels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8" name="Google Shape;98;p19"/>
          <p:cNvSpPr txBox="1"/>
          <p:nvPr/>
        </p:nvSpPr>
        <p:spPr>
          <a:xfrm>
            <a:off x="2807550" y="2926050"/>
            <a:ext cx="3528900" cy="43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419" sz="3000"/>
              <a:t>+</a:t>
            </a:r>
            <a:endParaRPr sz="30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9" name="Google Shape;99;p19"/>
          <p:cNvSpPr/>
          <p:nvPr/>
        </p:nvSpPr>
        <p:spPr>
          <a:xfrm>
            <a:off x="5422200" y="2844925"/>
            <a:ext cx="1914300" cy="74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419"/>
              <a:t>Normal o </a:t>
            </a:r>
            <a:r>
              <a:rPr lang="es-419"/>
              <a:t>Neumonía</a:t>
            </a:r>
            <a:endParaRPr/>
          </a:p>
        </p:txBody>
      </p:sp>
      <p:cxnSp>
        <p:nvCxnSpPr>
          <p:cNvPr id="100" name="Google Shape;100;p19"/>
          <p:cNvCxnSpPr/>
          <p:nvPr/>
        </p:nvCxnSpPr>
        <p:spPr>
          <a:xfrm rot="10800000">
            <a:off x="-168100" y="4222925"/>
            <a:ext cx="36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Distintos enfoques para clasificar imágenes</a:t>
            </a:r>
            <a:endParaRPr sz="4000"/>
          </a:p>
        </p:txBody>
      </p:sp>
      <p:pic>
        <p:nvPicPr>
          <p:cNvPr id="106" name="Google Shape;106;p20"/>
          <p:cNvPicPr preferRelativeResize="0"/>
          <p:nvPr/>
        </p:nvPicPr>
        <p:blipFill>
          <a:blip r:embed="rId3">
            <a:alphaModFix/>
          </a:blip>
          <a:stretch>
            <a:fillRect/>
          </a:stretch>
        </p:blipFill>
        <p:spPr>
          <a:xfrm>
            <a:off x="1540575" y="2203275"/>
            <a:ext cx="6123524" cy="2649600"/>
          </a:xfrm>
          <a:prstGeom prst="rect">
            <a:avLst/>
          </a:prstGeom>
          <a:noFill/>
          <a:ln>
            <a:noFill/>
          </a:ln>
        </p:spPr>
      </p:pic>
      <p:sp>
        <p:nvSpPr>
          <p:cNvPr id="107" name="Google Shape;107;p20"/>
          <p:cNvSpPr txBox="1"/>
          <p:nvPr/>
        </p:nvSpPr>
        <p:spPr>
          <a:xfrm>
            <a:off x="540650" y="1636575"/>
            <a:ext cx="75912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t>Enfoque tradicional, utilizando aprendizaje automático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1"/>
          <p:cNvSpPr txBox="1"/>
          <p:nvPr>
            <p:ph type="ctrTitle"/>
          </p:nvPr>
        </p:nvSpPr>
        <p:spPr>
          <a:xfrm>
            <a:off x="311700" y="744575"/>
            <a:ext cx="8520600" cy="74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419" sz="4000"/>
              <a:t>Distintos enfoques para clasificar imágenes</a:t>
            </a:r>
            <a:endParaRPr sz="4000"/>
          </a:p>
        </p:txBody>
      </p:sp>
      <p:sp>
        <p:nvSpPr>
          <p:cNvPr id="113" name="Google Shape;113;p21"/>
          <p:cNvSpPr txBox="1"/>
          <p:nvPr/>
        </p:nvSpPr>
        <p:spPr>
          <a:xfrm>
            <a:off x="540650" y="1636575"/>
            <a:ext cx="75912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t>Enfoque utilizando </a:t>
            </a:r>
            <a:r>
              <a:rPr i="1" lang="es-419"/>
              <a:t>deep learning</a:t>
            </a:r>
            <a:endParaRPr i="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14" name="Google Shape;114;p21"/>
          <p:cNvPicPr preferRelativeResize="0"/>
          <p:nvPr/>
        </p:nvPicPr>
        <p:blipFill>
          <a:blip r:embed="rId3">
            <a:alphaModFix/>
          </a:blip>
          <a:stretch>
            <a:fillRect/>
          </a:stretch>
        </p:blipFill>
        <p:spPr>
          <a:xfrm>
            <a:off x="1551500" y="2148000"/>
            <a:ext cx="6364550" cy="2740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